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271" r:id="rId9"/>
    <p:sldId id="274" r:id="rId10"/>
    <p:sldId id="262" r:id="rId11"/>
    <p:sldId id="266" r:id="rId12"/>
    <p:sldId id="267" r:id="rId13"/>
    <p:sldId id="288" r:id="rId14"/>
    <p:sldId id="295" r:id="rId15"/>
    <p:sldId id="287" r:id="rId16"/>
    <p:sldId id="294" r:id="rId17"/>
    <p:sldId id="292" r:id="rId18"/>
    <p:sldId id="278" r:id="rId19"/>
    <p:sldId id="306" r:id="rId20"/>
    <p:sldId id="305" r:id="rId21"/>
    <p:sldId id="307" r:id="rId22"/>
    <p:sldId id="277" r:id="rId23"/>
    <p:sldId id="302" r:id="rId24"/>
    <p:sldId id="26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4A1"/>
    <a:srgbClr val="1D0D7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6" autoAdjust="0"/>
  </p:normalViewPr>
  <p:slideViewPr>
    <p:cSldViewPr snapToGrid="0" showGuides="1">
      <p:cViewPr varScale="1">
        <p:scale>
          <a:sx n="70" d="100"/>
          <a:sy n="70" d="100"/>
        </p:scale>
        <p:origin x="-1380" y="-90"/>
      </p:cViewPr>
      <p:guideLst>
        <p:guide orient="horz" pos="2137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53C9-019A-4B7B-A630-B45790984E0C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9E24-EDBE-48FC-9838-D0EF26AE12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07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9E24-EDBE-48FC-9838-D0EF26AE120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74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9E24-EDBE-48FC-9838-D0EF26AE120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64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9E24-EDBE-48FC-9838-D0EF26AE1206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17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1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55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6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8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7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7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28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67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7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95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AC5E57-6E39-45A6-A669-0EFCAF6C8762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5C8FB9-FF69-4874-9863-46B695F6F62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2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google.co.in/url?sa=i&amp;rct=j&amp;q=&amp;esrc=s&amp;source=images&amp;cd=&amp;cad=rja&amp;uact=8&amp;ved=0ahUKEwjLxv-2n-vMAhVELY8KHey9BOMQjRwIBw&amp;url=http://www.tianxinqi.com/news/Save-the-Earth10bgqcxopx&amp;bvm=bv.122448493,d.c2I&amp;psig=AFQjCNElGyGI8SyA_OiK-i-OK2rpjJEs5Q&amp;ust=146392265736138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662955"/>
            <a:ext cx="4181475" cy="53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dcet.edu.au/Admin/UploadedFiles/Images/Photos/Which%20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5" y="784935"/>
            <a:ext cx="5501065" cy="43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281" y="323270"/>
            <a:ext cx="427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HOW DO WE DO IT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6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2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E:\HF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56345" y="5471011"/>
            <a:ext cx="571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और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अब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पाठ्यक्रम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पूर्ण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hi-IN" sz="3200" b="1" dirty="0">
                <a:solidFill>
                  <a:srgbClr val="FF0000"/>
                </a:solidFill>
              </a:rPr>
              <a:t>होता </a:t>
            </a:r>
            <a:r>
              <a:rPr lang="en-US" sz="3200" b="1" dirty="0" err="1">
                <a:solidFill>
                  <a:srgbClr val="FF0000"/>
                </a:solidFill>
              </a:rPr>
              <a:t>है</a:t>
            </a:r>
            <a:r>
              <a:rPr lang="en-US" sz="3200" b="1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4" y="174667"/>
            <a:ext cx="813276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69" y="400209"/>
            <a:ext cx="83476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0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Everyone </a:t>
            </a:r>
          </a:p>
          <a:p>
            <a:pPr algn="ctr">
              <a:lnSpc>
                <a:spcPct val="150000"/>
              </a:lnSpc>
            </a:pP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talks about leaving a </a:t>
            </a:r>
          </a:p>
          <a:p>
            <a:pPr algn="ctr">
              <a:lnSpc>
                <a:spcPct val="150000"/>
              </a:lnSpc>
            </a:pPr>
            <a:r>
              <a:rPr lang="en-IN" sz="40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BETTER PLANET for our kids</a:t>
            </a:r>
          </a:p>
          <a:p>
            <a:pPr algn="ctr">
              <a:lnSpc>
                <a:spcPct val="150000"/>
              </a:lnSpc>
            </a:pP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Why not nurture</a:t>
            </a:r>
          </a:p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BETTER KIDS for our planet?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7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MTEhUSExMWFhUXGBoYGBgYGBYVGhgaGBgXFxgaGhgdHSggGBolHRcYITEhJSkrLi4uGB8zODMtNygtLisBCgoKDg0OGhAQGy8mICYvLS0tNy0tLSstLy0tLS0tLS0tLy0vLS8tLy8tLS0tLy0tLS0vLS0tLS0tLS0tLS0tLf/AABEIAMIBAwMBIgACEQEDEQH/xAAcAAACAgMBAQAAAAAAAAAAAAAABgQFAgMHAQj/xAA9EAABAwIEBAQEBAQFBAMAAAABAAIRAyEEBRIxQVFhcQYTgZEiMqGxB1LB8CNC0eEUYoKS8TNyssIWJEP/xAAaAQABBQEAAAAAAAAAAAAAAAAAAQIDBAUG/8QAMhEAAgIBAwIEAwcEAwAAAAAAAAECEQMEITESQQVRYXETIvAjMoGRocHhFEKx0RUzUv/aAAwDAQACEQMRAD8AlUnqXTKqKdRTaNVZvBtUTmoWDHLYECHmlYwivJaY37xx/dl4aepsO3I4WjqEtCOW9UaKuDpucXEO12LXCQGxY329DzJUwBaMLRc0Q9+s84j+ykSkfNXZHixqNtd3Z4sgiF4hEjI+NwjnkHU5wBadGrTGmbtPO+x4xfgX/wAO41gY2iLBohtybcBJMpLBUjDYgtKsxzOknwVZ4E7a5OlIVDk+dAgNeexV6DKsJplOUXF0z1CF4lGnqEiNy/GUMzb/APbqHC1Hvqhj3axcHVSv8QALhpAIAEflKegUrVUInZ6qzP8AI6eLYKdV1QNBkhjy0OkEQ4bOF9jxg7gKzQkFIuWYTyqTaesv0yA4hoJEmJDQBIFp4qUqfMM/bRxNHDPp1P4wOh7RqbqBALXXkQCDMRdXCVphdghCEgAhCEACEIQAIQhAAhCEACEIQBxrOsmqYd5a8djwI5gqBTqwmh+aPdT8qpFRvDVct7O3VBi8Ed23VOcU90amOUltI20aqlseqOnVgqfQrKHgn5LALKFpY9SKZQIeQvV45yw1oEs9eSspUetjqbHBr3BpIkEyG7x8203Fp4hRs3zZmHaHv2J3loA9XEAnoLm/JKotjXOKW7JOKw2stMkFslpEWO1+kSI6qQxRMvzGnWgU6jXEjUGgjVHMt3HqFMDOqVNrkYoq20+SRSrgK7y/xAKYgn4eqWyIUPH42iWAMJe87kSGt6D8x67J8sjhjc12+qK2pnCCp89hzxvjAbUW/wCp36N/qlzMfE5mKtZwnYQ4A9oEH9EvmuQLCJWNUAwXDURtP9NlmLVOc/tW68lsZrm2WtDOsQHl1KsBTI5umQduW1ptumDIPFrq2sFxY6nMkjU12+wIkG20pKpu0t2AHCFOwr20aZr1/wCG18tYxrmlzjE6+IIAi99+dlveGZPidWNQfR/a3V+z8/w4KuSck0737j1lni9ptVdSMmBodDr7A0zsT39Ex4LG06rdVNwcAYPAgjcOBu09CuEVabXOcQ97pgM2FyRY3+L0W3D52/B4h9ZvmMiSSGvfTLQCYfAhzbb7jhBWtm0UatOvfgbh1k7pq/bk7rUw7XOa4i7Z0mSIkQfotq4FgPEWY4nE1GUauLPnOcWU2vpgMYTqkvcHeU1oIbLQIEXLiF17wlllbC4YiviH4moSahcTriWgBjCbuADRc7kk2mBnSg0rbNOi/S54uzbEU2aMJTe+tqaT/BqOZon44qWbqiYguvaLq3yrMqeIZ5lMkt1Ft2uaZaYcIIBsbKYmNdhGV+QUqjaDPOc91QjU4v0zJuRYAQNhYdhsIvjHL218JUpmp5Zs9lSQCx7CHtcCSADI5q6VB4o8KUsaabn1KrH050FjhAneWOBY6RLTaSHETBSVSoOxQeDPGdSr5dOoypWbIp+e1hDg68GqANGnYammQd2gXD8lXwrkdbC1XU3Mpuo6XaKjXu1iXToLHCdJku+ZwBBiNUBqTYdVfMNhdbghCE8eCEIQAIQhAHKXNWCmFoWJohZqZstIgVcO13zD14qM/LyLtM9DYqzfQ5LUbJ/UnyN6WuCAx5FiCO6lsqLM1AbESFrNIfymEnT5DurzNgcvQtbKLui205FiISbiOnwY18OHt0vaHCxggESCCLdCAfRUdbJ/Le11IVNcmKgdemSZkydugGwiyYw6V5ZSQyOHBDkwRyqmQ6uC84MFcio5jmvDtDWO1Ngglw+I9p7ypgcCSARbccuIkLJoutFeGa6rnEhrSTPAATAjbjvJukk3PliY8ccKqC9/9lT4gxjL0nVCxsS4gSSbQ0DtJ/4g1FAvNJsGAL/CZdHBvykSecRZLtfGOquD38ST6kyfaR7JoysHRcEQYuNrCBPG1/dXPEsXwtLHpX3Xv7swvjuedzlv5exJptImSTJm8WttMCR1I4rfQw7nmGMc422BPaFY+H2sNSH6TJgB15nhddHyfJqFJxqU26XOEGCYjezdgsv/AI3rUZxmmnzXb0+qHRk8knaoVMH4c00/41FoMAxPxHobWBHVKninBvqVC98AAQBsAB/KPddhxkQudeLyBcb8L/vqun8NqCWPkqa3GorqQltxTWOYdIJbx/LEwBG3DkTHRNuRV6TyDsbc789/RIuKpEQ47Okj0MfcLfg8w0XnlyWk0naKSbVM6LneCwrarHinTdWbE6mNeCIBEhwIm4IKfMtxTatJr2gAERHKLELjrc280ydxAnsAP0T1+H+P1GpSPR4+zv0XJ5s+SOseGb9P3NnTzUla7jVgcBSot00aTKbeTGtYLAAWaBwAHopKAhWSyCEIQAIVfic6oU69PCvqBtaqHOptIPxBu8GInpMlWCABCEIAEIQgAQhCAOXmovDUWljxErNZVm4ZlywqDmvAo2Jr8EAYPubLwNWLCt4YnCErBuA3U2vgg9vwm/7+ir6YVlhKphTQd7MrzTW6KCpWLDpdYj925rNmKlTvEOD81kt+YXB68j0SVgsaSYPCxHUJk10smxfOhtZX4D3ULxPU04SrBiQGz/3Oa39VngnAwovjQTgqscNB9G1Gk/ZGCX2kb80JqYfZSryf+BCbTdDniCGkGdxcwI5iY4Jn8NZjVLXUyPMp6HODdegzOmT2JtPTsl7AV3aTBi4tbSZItB5KwIbY1KYa431QSDBvcGOi6tQUlT49TjZSaYwYKq4HU34XDsfqLLpPhHNAKThVrBzp1AlwFoAgSY3+651lNB+oGAGlobJsA1u8g7k2HYbXXmZVGhxY2YHMEEz05LC12mhopPLH7r4VvZ967V7k+nzSZ0TNM8pwdFRrp5bjvZc/z7MfMeNVxNwN447KvpYiNituFbTDi57fMBHyE2F5kCbnobXUnh/i+BbZF0vz7fwN1OOc/YosXjCbFxtaJsI2squtU2ur/O8zwVX5KZouvMNmDYCTPQ7CADx3StUqtB2kd4WzknasixwrYv8AIHanPAdeBA49T6J58K480MQHbgtII/fZc2wWdtbHww4cYF/Xebpu8J5l5+IcAIDWah7xf3K5zxHSZHqFng7WzfpRe0m81BrudnwOb0quzoPI2P8AdWC5u1hlMeR5wZFOoZGwJ3Hfolhmt0zWy6fpVxGVCEKcqiH+JXh4YqphTtd7CTIa0HS4Oc6IbGkxxJIGxKccpwfk0aVHUX+WxrNbt3aQAXHqYlS0JEt7HubcVHyBCEJRgIQhAAhCEAcVw+I2Vkx8pYw2IurfD4lZJvtE3EVoCgly11K2oraxqUSjOipbCFDapuFpJUIzZCzp1IKwr1GNeym54D3zoad3aYJjtI90VGwncEdKRLc+Rf8A5SFnrRSxEiweJ9dj+num99eAlXxdhS8Nqt3ZNuYMT6iPunTaaFwrpkTcoxUq7xWGbVo1KR/nY5s8pEBJeS4nZOWBqyFCnTJskbOXZe3S0hwuHQQbEEWITPgapLJaGk8AIExt68JVd48y11Gt/iGD4Kpv0fF/f5u+pV+U4x0biOkWK63R6mM4o4rW6aUJNeRdVPEj6Lg8CxJBYWgFsbjoTI73WvH5t5p8z83KPsoOZN8wax8wEEbhwEnY9z7qooYvTa0E2g7Kl4phllW3b9Q09JF/TxEmDtwUihioMTZUVPEXhDsSYXNPDZcov8Zg6NSHPlpNtTbdbpWzfCeU8snVHEdbq6qY4eQST0Hfgl6o5zpJmeMrW8NWRxdt0tq/0RS2ZHbUIm5Erpv4U5fFOtWM/G4MbP5WTJ/3OI/0rmuAwT61RtNglziAJ9yT0AuV2zLMO2jSp0WGzGxPM7knqSSfVTavLUOnzNHQ4eqfX5f5LnQtLpBkLCliuBRm2WUcVT0VGneWuaS1zTza4XBWcuTVlaQ6ZHmAqsg/M2x69UlfiF+IlfL8S2myjSdRaxrqj6rnMLnOJhlOJkgAEw13zCQBcrVfKMwwjqlXB4qpUPw+XTeQQ0Czwdch8i/BLubU8S/EDE4ivqrMA0uqUmfBpOoaWkad5uWmx6BWllVbmXkjUuDpGE/GDBuoNqvoYlr3EgUhTLy4ACXtcIa5l4mQZBtZMvhfxnhce57cM5zjTa1z9TCwt1lwAIdefhPTa6T/AAhgs4xANStVZSpu2dUpg1HD/LThpY3kHEc4PF38PeGaGEL30wTVqx5lR0anxMTADQBJsAEY5ZG/mikvf+BrSS5LpC1sxDC5zA5pc2NTQQS2RIkbiQQbrYphp4TF0h+N/H2FZhqzMPjGjE6f4YYNbtUzAOktBIDhJ234J9WFSk11nAHuJSqr3A+f8P4+zMNA8+u+13CnhoJ4x/Cdabb8OGy8XbT4WwO/+Dw1ySf4NK5Nyfl3lCs/Hh/5X6C36HN878F1sPLmjU3m2/8AwqSnUsu9Fcu8f5D5FTzqYinUNwNmv4jsbn3WXmxKrRf02obfTIXsI2bqc1aMI1DnaXwdiqpeRLpgCSbdTYBT6ZDVA06gWgxIibHuL+yzfRhoYbiIPGyVA7bo2Zrg6dV1MPDjZwETEywgl0EMgtkE3mw4hbm0C1jWudqIaAXH+YgQSep3XuT4dzG6XPL+IJ36+imVWpXH1K8KT6qplDjn8FGmd1tzaxHdRaTkxstJdxbfhjSrPYDpbGsGJDQTxHIGyZ8sqnmJHIgjnvyIg9iFXZzSMCq3dm+xlh+YHpsfRS8joFwHVJOcFC3yQylOM3KTXTX6/X5lzjaDatI0qglrhf8AQjkQuX5xlFXCVObT8rv5XD9HdF1lrIH9ff7LVi6FN7Sx7Q5pmQfv6Qm4PFFgltuvrgydbkxZVstzkWIxrvmjhdv6grDB5oGsFPy2OHMtEgnjPZM2c+GNBLqDwW/kff2d2jfmlvF5c5riBScwjnsJ/wA20dey3o6/Hlg54pb+Xf8AIy4wjw0R2vJmN1vZVEQbnl+9t1HoNiW31c+HvwU2nhAXGznusIAPC3rPZRYtFfzT4+uR88iWyPM4owGFpgDYfZRmUX2ZBc98aWgGTPEcx1TLh/DteuRqHltHF2/o0GfeE1ZBk4oOLh8bdNjLhBs0w0yII4zvwiINV4jp8PV8NputkuPz4G4lcfmIXhjw7/hmF7481wud9I/KD9z0VlQrE3lW/AW329f2UuYnA12PJbDmkzG2nnfisH+s+LK5cnSaLUYejoWxb4epqdBKu8PtEpMyzGnW5r7OEfVWWTZwTArMdSdq0Aua9rKhv/0nvaPM2Nhy4i6s43aLOZJNbjVWcFU5pk1Cvp81mrSZEOew841MIMeq2Oxg4XWdGoXKRS32IXj23GnI8swxAfTDwRuDVqug/wCpxV+kHAY19F+pp7jgQnjC4gVGB7diFbxSTWxnZ8Tg/QT/ABhktetiWVaWHEMaA6ox9NtWo2Xfw5cQWtaSHAgzMxp3TlhvkbYj4RZxlwtsTJk+p7lbEKSt7Ib2oEIQlEBCEIAFWeJMr/xOHqUv5iJaeThdv1t2Ks0JGrFTp2ji7GlriDYgkexWePaC2VvzSnpxNZvKo7/yMLwtkRus6S3aNuDtJlVhMbDoJ7Hn/dXVOpqul7MMscJfT76TuOxU3J8XqaOY37pqJWtrGPDOUl2yg0HKUNk8ryRRZzT+6g0mwFeY+jIKqKogKOXmSwltRjhnNc7yjuWzfYjY3572VvhaAY3SLRueJv8AVQsNSDRqcATILLSZ2N+x26+1k538p3MxyBED2usnU5Op7GJrM7nOk9jXUsSJnv3A9Nj7KsxOJcCdhcgcPT6qc9+nV0mJv1ie0exVXjKIJiYvta5IDeO4Ige6ggt9yiyox2OvI+IHhPOTH1/cqAceWOLhpJLdNx8hLReLzx+qk4jBbxvw3NwBbfkQNj6QolXB/wA0S6bHuRHYTbsVq4uiNOxlJ7M9ONBc0xaIA4mSSfoCPULdSzBzXOLXb7AC24cQPT7KrxWAadBMyJmOFrkWu4AGBzidryWYOqx1NrjJJmxaS20EE6QSNwJ3gm2wsrSKWF5U9lyWI4HLG8i4XIyUcedok7d4Ig9eXqrGhmAEF7rukRHEWtwkC/sqLDYM2ItPfgJ4dYtzEKfQpajdjSBIuJ2sex2WTKEL34INxgovaOIiTzsQAdu8rIGwjb5o7zfoP6qHljhDRMt7Azw2Nrx9VK1WnaJEWve0+iqNNMkRVZvg3lpdTYC+3EXvBi/DlInSqeiKmo1A7SHUwKlJ2iQSdJD2EfG2RAfDhsfhJgNrngdOY7cO5P8A5Kizig1wkgHlqAPUET6Gey0NJm2cGa2im8tQk+PyNlDFBrQ0knSIlxLieEkm5PVWmXYguHIcEl0qznVAwggb94TNgsRCvRk73NqeNJUi9ou3lNXhKtLXt5EEeqU6DgQr/wAMvLasbhwv/X981awupGbqlcGNqEIV0ygQhCABCEIAEIQgDmPjPD6MY88Hhrh7aT9WlV9NyaPxFw16NQf5mH6OH/slJpVDMqmzX076saMqzTuoAAa6Rx3Vk+4slzH4stPOOSgexdhHqVDJSxHAf8KWypxP1uqPD1gQHfvorXBczc/ZOshaKjHU6+GOuiPMoHek8x5XzEua+7tPygNiB03VBl1Wq+s93nMY98nyKpeGuHCKxJa2NrNG0HmujeWHiIkbHl2VSzJ6dEFtNsA8/iP+43PqU9y+VqijkwzlKoypfX6fSKzLseXglzSKjHFj22c0ECZa4WeIvPUeli7EgCRY7NvvaduwP1VRj2ljovM2uBHueO3r6LYK4LQT8UWNyRBLhPexiOQWRmxVK62MrUY3jm4ssK9VxmdxLo4BwBm/KbdVqqV2Eu46QDBjlbfv9AotbHaZLQXhrpMEahAgjkd9iRx5qowmZVHPeS1tjcEaYaCbatRkjUDEJ2LTSyRbSWy86GRg5JtFzVa3+I82+ImNrm+3RQ2054QRp7W3M7rVicdLpABAdeTBjTMkdgfZbMNiZYSGlzRMuAlomIlwkRtcHjzCVYZqPVQ3pdX2NVbCWaAAT8duPxQ2bxebhY4OjUdOotc+SQA0tM2MXcZ4D0Ueo4tqAguZ8Qe4NIsQdXGZmZLdjtIJlb8PidJaXESI7QIaHEcJ5SYvcxKmbyRx9Kez3/Hf+eBbajV7M9pZpRDXS/S4GQ1wc0/M6NwPmId3hY5JnFZ7TfCknZr3vpugTJ0hr4ngJniQNkOxDam4BEgtncnYQYtYR6nsteFeKQe+STECYlu1h0GrYqTGsCi+uNt9m/3W4x8bFxl2JJYC5pYS50t1av5g2NUC1ieCngkAi5gh7on4ABAvwFhulhtZ2lgA73IubT1vJjsrHDYwmATYCTGxvYnmeHv1VTJi/u99gTJOca6gEOaA12pplwLiDIkt3aSeswFjhaLdheJ2AAniQAALk8Aq6rinS5umYF3d7AesH2K9xVRxpvNJzmulsOAE7tBiZ4b299k/BCTcYfW5c0mWSyJI3Zjl7z8TTcXWGXYomxEOFiOR/opOBzCoWkVGAOEAkbG0yOXaTCxxeH1/EBpcNiPseYV2eNwk4vlHTQm2ty/y7FW3Vvhsaab2vB2/fskXLcY64cIIMEf06JhwmJFuSdCbRHkxJ2dVweJFRgeOI9jxC3pa8H41ha6mD8QOqCdweI7bH05pkWlCXUrMDJDok0eoQhOGAhCEACEIQAuePKc4bV+V7T7y3/2SGGgrpPiqlqwlYcmav9sOH2XM8K+QqmoXzGlo38j9zY1ij4rANAlTNSDfdVWi8pMoqJ0ujgrfD1Z7fdQMwO4a0/3Wihi4HZNTHSVjdRrCFrxFUEQqnLKjqo1GzNh1Vi7ByJFjwUitqyJqMXuUme07awLj36pWw+PcJbHACd7jhPHdOOKOppnse657jKppvIF4cDyvt9LFRSipmf4lhpKRfUp0knbeLfnDoH74rx+IDiA75hseEH4gP3zCp6eMLNQm17333P6LLMcTLdZiSZHSb/vsFEsW+/4GRRLrVdVQTLZJNo3Atw20yCOpWHmmBqsJkWEAx0GxGm3dQH1zvJ+YQd5mLRzER7rKg4ENYTxN+kz9i4KXdRrsOt1RNGJb8wi2w3IOoDh0usNRc8bizi4xxBjbbeCq01LX3G3TUGzPqJHqt7K/zcAdQaejru+w9ikcK4EonjGBhdEmIbP+ogn2n2W6m6ZEi7t3GAYiPq2PZUwcNEzxv/qEg/7iVkcWQ1kXMc9tLp36i3cJHj8hKLdtUQ4k20z2+LiOd1HoYn+VsggzwiBf2DQVFGKJLyBAqPc4jjfU6B0+VRaosSJEy3vBj7JI4+zEos340HWJJ2gi1hqmB1JafTqVZZewlhbcRN+RJ4TyPNUdDDgDzHQ1ojfbcx+iYcBi2vbqaQQeV7p/T0tNGv4fpX1dciXRpwAJ94/SFIYORUS7ua34UCUvLtmxJDp4UyWliaFRlRvxNdLXDcahtPES3bqtNfwRiGO/hua5vfT9CrzwNVAY5nO/9k0q/HFGUFZkZNRkx5JUJ2T+E6tOpTquqAFpmGyT1HK6cF6k0/iHQcaraVGvUdSdpI0NY2ZO9R7g1ogarwYi1wpoY1HaJUzZ7+bIxxXqg5LjXVqDKr6TqTnifLcQS25Aki1xB9VOThqdghCEACEIQBCzqgX4eqxty6m4AcyWmAuRU6kbbLtS5z428NPpudiKDS6m6XPYBJYdyQOLTv07bQZ4Nq0XNJkUW4vuUTa63Nqpf/xfVSKOM6qmzSLkUwqfMKGl08HfdTsPigVuxFIPaQUlC2Y5K74Q3kmGlTLoa0STsEpZXUc2oaZBLugmRwI6J8p4ylgqHnVr1HWa3iT+Ucup/sp4JNb8FbM+l0t2+Ch8U4JtGqWN20NJ/wC46gT6wD6rlGaNDqhi/wAf02ITd4i8QOeXPJl7zYDYcB6AR7KpyfLbSRdQNrqbRNPTvJiUZsoq3C0wTa9w4D+keq146pMgnURY8+H6Eey6AzLmndo9lsblTRMN36JqdMpf8Yr+8c4L3bAGCfrMkrezCVjfQdt42Nz/AGTwMsGr5RPZTcPgeyd1ehIvDca5YgMyes4/LY77/vkp+H8OVC0AxvxT6cGxu5C1VKrZhrZceAQ7HR0WHybEX/47XaLQeO/ETEe6psfRcyG3BEh3sP36Lr2W4APdFWq2kI5ar8pkAe5VR478KuY0VW6ajDZzm2ibAkcuo5p8Yy+9RXzaXFdQe5zGpWcGnSZiDPUBw+xHspWFrPBo66bzJdAaWu1H5iSTAE8L8FdDw9Ldutt55/dScO7QNLo/f2Q5R8hcHh75kypzTM6VSm0U2F0O3dIpggEfFEl8T8ottcxB15Zg8K27sVWbUc2HOYxrGjm0NmZ4TtyVnVwzQ2KLQI2Ew37GFow2CefjqNh/Agh+kcotH1lT48kVGl+xZ+BN5LlX60bstwNUVW+RXrOoE/H5hI1i9hxI4xttyTZhsMoOV1g6I5x9Va5lVdTYHtLfhu4ESSAJhtx8VvuoJSeWRacY47pDJ4PrEVgznKfUifh9VFV5eWQQ2RefmiPcTYp7VzCmo0zH1bXxNikzrKsVVM0cdUw45ClQqAWI3c2d4O/BKeUfhq+lihXfWbWgufNRryTVcbvNPXpPEyTvBiwXRl6plJpUVJQUuTxotz6r1CEg4EIQgAQhCABCEIARfxC8La2efh6bdbZL2hsF4/NAiXD7Erkz8UWn4mkdrj+o+q+k0t574KwuJJcWmm87uZAk9W7Hvuop473Raw6jpVSONYTEz8rgemx9t1bYbH8Cr7MPwpeL0qzHcg5pYfcSEu4/JsVhrV6R07BxuPR4491BLEW4Z0+HZYiu0kOBhzbtPEf2PJVWdOrVnl7nzwH+UcgNgo8/lMdDb/la/wDFOBg81G4yS9CaMot33DAZV8Wp5numbD02gKip4pbRjSOaiJmxiYRyWYqAJdbmJCzOZFL0sjbRY4irJmVG/wARHFV2IxpAkkDvZVtTMLyJPZHSx6mi/q4zqoTMxDCXOcBeOP2CqnYt7vlZB5u/os8BQ+LU86ndf0HBKtheS5dmznCGtc7v8I+t/osaDsRVHlF8U5u3Zu83O57L12JAFgvMDmApsBJaBzJAv23lOTbGNJcIbsl8N06jDpxDS8bt0ED3JkjqAlLxPljqNbQ8QTO1wRwIPELbTzs6g6mTqFwQCI9SjP8ANq2INNtRrA1pkEA6pi9ydjyHLsll0dPqNhHL12+BfYw06jW/yu2THh8NIVTntLT5PPUmPJ403UTW5Z6vksiDKyHammJN+R9OaZMV4Lr1HhpFN9MEFtQweztJu1yjujTq4BdKwj5YwgRLQY5WFlPhxJ2UdVqJwqiHkOS08LT8unNzLnEklzoAm+22yskIV4yW23bBCEIEBCEIAEIQgAQhCABCEIAEIQgAWNWmHAtcAQbEESD3CyQgBJzv8PKNSXUHeU78puz+rfr2SRmvgzGUQf4Zc0cWfGO8bj2C7ahMeOLJo55r1PnMh4MFp5GP6LW/FNaDOon8oBF+swvoPHZTQrf9Wkx/UtBPvulzOvw9w1a9Oabh3cPqZ+sdFHLD3RPDV9mcepV6jxMBtu5+v9FKo0CfmcfdOGK/DnEtP8MscP8Aui3UEBWeV/h0f/3e0dGST7kAKL4U2TvUY0rOfnAM4rYyg0bBdVHgLDREvnnI+xEKjzP8Oq9/JxRj8uhtM9g5o/ol/p2NWsiIuJa2m3U9zWDhqIBPYbn0VW3MackjU7lAI+8KbnPhz/DvIxDaurmWOOrs/Z3uq5r6YNmVAOob9tSa8dEscnV3JIxFRws0N6m62YHBa3S50kcTf2GwWeEe19gH+oj9VYVWCiNRa0y4fNsZ6iD9UyvMnTaWwy5LkVKrTltb+M3djtIaeXCQI4yVpxGR165dTp0xrZBLSWtJExIJMEdVqyKuw1aQ8hp1PaLGpNzBgl54X9F1qjhmN+VoHYfqpYY4zRUzZ8mJ+/HoIuS+A9R14sbAgMBkiREkiy21PBFSm1xpVQ+PlaRpJ6TMT+7J6QpfgQqir/V5buxKyfwzVc4OrDS0GdMgz7J0AXqE+GNQ4IsuWWR2wQhCeRghCEACEIQAIQhAAhCEACEIQAIQhAAhCEACEIQAIQhAAhCEACEIQBhVpNcIc0OHIgEexVBmOVUBVpxQpCSWmKbBIIuDa4PJCECpiflFJrcVXY1oDSI0gACJPDZSfBNNr8QWvAc003S1wBBu3cGxXqFVl99e5fX/AFy9kMPhvB021qhbTYC35Ya0RJvFrJnQhWIrYpTbb3BCEJwwEIQgAQhCABCEIAEIQgAQhC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91" y="4450613"/>
            <a:ext cx="2750053" cy="1860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7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4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066" y="1789349"/>
            <a:ext cx="8347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EMOTION</a:t>
            </a:r>
          </a:p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SELF INSPIRATION</a:t>
            </a:r>
          </a:p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RESOLUTION</a:t>
            </a:r>
            <a:b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COMMITMENT</a:t>
            </a:r>
          </a:p>
          <a:p>
            <a:pPr algn="ctr">
              <a:lnSpc>
                <a:spcPct val="150000"/>
              </a:lnSpc>
            </a:pPr>
            <a:endParaRPr lang="en-IN" sz="4800" b="1" dirty="0">
              <a:solidFill>
                <a:srgbClr val="C0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6" y="310847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4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066" y="1789349"/>
            <a:ext cx="8347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VISUAL IMAGES ENTERES </a:t>
            </a:r>
          </a:p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EYES &amp; HEART</a:t>
            </a:r>
          </a:p>
          <a:p>
            <a:pPr algn="ctr"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IT TRASFORMS THE LIFE.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6" y="310847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vind Pandey\Desktop\MRK - 18th Nov\IMG-20161118-WA0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/>
          <a:stretch/>
        </p:blipFill>
        <p:spPr bwMode="auto">
          <a:xfrm>
            <a:off x="1828800" y="30708"/>
            <a:ext cx="6013812" cy="56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4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8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080" y="423685"/>
            <a:ext cx="4549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RIGHT ATTITUDE</a:t>
            </a:r>
          </a:p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</a:p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DIRECTION </a:t>
            </a:r>
          </a:p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IN THE LIFE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02" y="2502399"/>
            <a:ext cx="7336155" cy="2658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10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4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977" y="808704"/>
            <a:ext cx="8347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Turn </a:t>
            </a:r>
            <a:r>
              <a:rPr lang="en-IN" sz="66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Scars </a:t>
            </a:r>
          </a:p>
          <a:p>
            <a:pPr>
              <a:lnSpc>
                <a:spcPct val="150000"/>
              </a:lnSpc>
            </a:pPr>
            <a:r>
              <a:rPr lang="en-IN" sz="4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		into </a:t>
            </a:r>
            <a:r>
              <a:rPr lang="en-IN" sz="66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STAR</a:t>
            </a:r>
            <a:endParaRPr lang="en-IN" sz="4800" b="1" dirty="0">
              <a:solidFill>
                <a:srgbClr val="C0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25" y="1318078"/>
            <a:ext cx="3167486" cy="31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4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3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Film Str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9900"/>
            <a:ext cx="8911428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" y="995393"/>
            <a:ext cx="848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FF0000"/>
                </a:solidFill>
              </a:rPr>
              <a:t>How do we do it ?!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275" y="4217158"/>
            <a:ext cx="736496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2400" b="1" dirty="0">
                <a:solidFill>
                  <a:srgbClr val="002060"/>
                </a:solidFill>
              </a:rPr>
              <a:t>सहभागिता नहीं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hi-IN" sz="2400" b="1" dirty="0">
                <a:solidFill>
                  <a:srgbClr val="002060"/>
                </a:solidFill>
              </a:rPr>
              <a:t>तो प्रतिबद्धता नहीं</a:t>
            </a:r>
            <a:endParaRPr lang="en-IN" sz="2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No participant, No commitment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Vivekan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" y="116739"/>
            <a:ext cx="3557358" cy="47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983" y="457933"/>
            <a:ext cx="4901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i-IN" sz="2400" dirty="0"/>
              <a:t>एक विचार लें.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hi-IN" sz="2400" dirty="0"/>
              <a:t>उस विचार को अपनी जिंदगी बना लें.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hi-IN" sz="2400" dirty="0"/>
              <a:t>उसके बारे में सोचिये,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hi-IN" sz="2400" dirty="0"/>
              <a:t>उसके सपने देखिये,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hi-IN" sz="2400" dirty="0"/>
              <a:t>उस विचार को जिए.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hi-IN" sz="2400" dirty="0"/>
              <a:t>आपका मन, आपकी मांसपेशिया, आपके शरीर का हर एक अंग, सभी उस विचार से भरपूर हो</a:t>
            </a:r>
            <a:r>
              <a:rPr lang="en-IN" sz="2400" dirty="0"/>
              <a:t>|</a:t>
            </a:r>
          </a:p>
          <a:p>
            <a:pPr>
              <a:lnSpc>
                <a:spcPct val="150000"/>
              </a:lnSpc>
            </a:pPr>
            <a:r>
              <a:rPr lang="hi-IN" sz="2400" b="1" dirty="0">
                <a:solidFill>
                  <a:srgbClr val="FF0000"/>
                </a:solidFill>
              </a:rPr>
              <a:t>यही सफ़लता का तरीका हैं।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0808" y="5059482"/>
            <a:ext cx="17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>
                <a:solidFill>
                  <a:srgbClr val="FF0000"/>
                </a:solidFill>
              </a:rPr>
              <a:t>स्वामी विवेकानंद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6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E:\HF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874168" y="619240"/>
            <a:ext cx="4680870" cy="41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dirty="0">
                <a:solidFill>
                  <a:srgbClr val="00B0F0"/>
                </a:solidFill>
                <a:ea typeface="Mangal"/>
                <a:cs typeface="Mangal"/>
              </a:rPr>
              <a:t>जिस शिक्षा से हम अपना जीवन निर्माण कर सकें, </a:t>
            </a:r>
            <a:r>
              <a:rPr lang="hi-IN" altLang="en-US" sz="2400" b="1" dirty="0">
                <a:solidFill>
                  <a:srgbClr val="FF0000"/>
                </a:solidFill>
                <a:ea typeface="Mangal"/>
                <a:cs typeface="Mangal"/>
              </a:rPr>
              <a:t>मनुष्य बन सकें, चरित्र गठन कर सकें </a:t>
            </a:r>
            <a:r>
              <a:rPr lang="hi-IN" altLang="en-US" sz="2400" dirty="0">
                <a:solidFill>
                  <a:srgbClr val="00B0F0"/>
                </a:solidFill>
                <a:ea typeface="Mangal"/>
                <a:cs typeface="Mangal"/>
              </a:rPr>
              <a:t>और विचारों का सामंजस्य कर सकें, वही वास्तविक शिक्षा है।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i-IN" altLang="en-US" sz="2400" dirty="0">
              <a:solidFill>
                <a:srgbClr val="00B0F0"/>
              </a:solidFill>
              <a:ea typeface="Mangal"/>
              <a:cs typeface="Mangal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b="1" dirty="0">
                <a:solidFill>
                  <a:srgbClr val="00B0F0"/>
                </a:solidFill>
                <a:ea typeface="Mangal"/>
                <a:cs typeface="Mangal"/>
              </a:rPr>
              <a:t>-स्वामी विवेकानन्द</a:t>
            </a:r>
            <a:endParaRPr lang="en-US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913"/>
            <a:ext cx="33258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7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66" y="532263"/>
            <a:ext cx="87540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800" b="1" dirty="0">
                <a:solidFill>
                  <a:srgbClr val="FF0000"/>
                </a:solidFill>
              </a:rPr>
              <a:t>व्यक्तिगत संकल्प</a:t>
            </a:r>
            <a:endParaRPr lang="en-IN" sz="2800" b="1" dirty="0">
              <a:solidFill>
                <a:srgbClr val="FF0000"/>
              </a:solidFill>
            </a:endParaRPr>
          </a:p>
          <a:p>
            <a:pPr algn="ctr"/>
            <a:endParaRPr lang="en-IN" sz="20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i-IN" sz="2000" b="1" dirty="0">
                <a:solidFill>
                  <a:srgbClr val="0070C0"/>
                </a:solidFill>
              </a:rPr>
              <a:t>ईमानदारी का कभी समझौता मत करो। -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en-IN" sz="2000" dirty="0">
                <a:solidFill>
                  <a:srgbClr val="0070C0"/>
                </a:solidFill>
              </a:rPr>
              <a:t>(</a:t>
            </a:r>
            <a:r>
              <a:rPr lang="hi-IN" sz="2000" dirty="0">
                <a:solidFill>
                  <a:srgbClr val="0070C0"/>
                </a:solidFill>
              </a:rPr>
              <a:t>सुकून ईमानदारी में</a:t>
            </a:r>
            <a:r>
              <a:rPr lang="en-IN" sz="20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i-IN" sz="2000" b="1" dirty="0">
                <a:solidFill>
                  <a:srgbClr val="0070C0"/>
                </a:solidFill>
              </a:rPr>
              <a:t>जो लोग शामिल हैं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hi-IN" sz="2000" b="1" dirty="0">
                <a:solidFill>
                  <a:srgbClr val="0070C0"/>
                </a:solidFill>
              </a:rPr>
              <a:t>उन्हें याद रखो। -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en-IN" sz="2000" dirty="0">
                <a:solidFill>
                  <a:srgbClr val="0070C0"/>
                </a:solidFill>
              </a:rPr>
              <a:t>(</a:t>
            </a:r>
            <a:r>
              <a:rPr lang="hi-IN" sz="2000" dirty="0">
                <a:solidFill>
                  <a:srgbClr val="0070C0"/>
                </a:solidFill>
              </a:rPr>
              <a:t>संगति</a:t>
            </a:r>
            <a:r>
              <a:rPr lang="en-IN" sz="20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i-IN" sz="2000" b="1" dirty="0">
                <a:solidFill>
                  <a:srgbClr val="0070C0"/>
                </a:solidFill>
              </a:rPr>
              <a:t>कल एक नई योजना आज बनाओ। </a:t>
            </a:r>
            <a:r>
              <a:rPr lang="hi-IN" sz="2000" dirty="0">
                <a:solidFill>
                  <a:srgbClr val="0070C0"/>
                </a:solidFill>
              </a:rPr>
              <a:t>-</a:t>
            </a:r>
            <a:r>
              <a:rPr lang="en-IN" sz="2000" dirty="0">
                <a:solidFill>
                  <a:srgbClr val="0070C0"/>
                </a:solidFill>
              </a:rPr>
              <a:t> (</a:t>
            </a:r>
            <a:r>
              <a:rPr lang="hi-IN" sz="2000" dirty="0">
                <a:solidFill>
                  <a:srgbClr val="0070C0"/>
                </a:solidFill>
              </a:rPr>
              <a:t>समय का महत्व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endParaRPr lang="en-IN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i-IN" sz="2000" b="1" dirty="0">
                <a:solidFill>
                  <a:srgbClr val="0070C0"/>
                </a:solidFill>
              </a:rPr>
              <a:t>सकारात्मक नज़रिया बनाये रखो।</a:t>
            </a:r>
            <a:r>
              <a:rPr lang="en-IN" sz="2000" b="1" dirty="0">
                <a:solidFill>
                  <a:srgbClr val="0070C0"/>
                </a:solidFill>
              </a:rPr>
              <a:t> - </a:t>
            </a:r>
            <a:r>
              <a:rPr lang="en-IN" sz="2000" dirty="0">
                <a:solidFill>
                  <a:srgbClr val="0070C0"/>
                </a:solidFill>
              </a:rPr>
              <a:t>(</a:t>
            </a:r>
            <a:r>
              <a:rPr lang="hi-IN" sz="2000" dirty="0">
                <a:solidFill>
                  <a:srgbClr val="0070C0"/>
                </a:solidFill>
              </a:rPr>
              <a:t>नज़रिया </a:t>
            </a:r>
            <a:r>
              <a:rPr lang="en-IN" sz="20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i-IN" sz="2000" b="1" dirty="0">
                <a:solidFill>
                  <a:srgbClr val="0070C0"/>
                </a:solidFill>
              </a:rPr>
              <a:t>स्वयं को और अपने काम को व्यवस्थित रखो। </a:t>
            </a:r>
            <a:r>
              <a:rPr lang="hi-IN" sz="2000" dirty="0">
                <a:solidFill>
                  <a:srgbClr val="0070C0"/>
                </a:solidFill>
              </a:rPr>
              <a:t>-</a:t>
            </a:r>
            <a:r>
              <a:rPr lang="en-IN" sz="2000" dirty="0">
                <a:solidFill>
                  <a:srgbClr val="0070C0"/>
                </a:solidFill>
              </a:rPr>
              <a:t> (</a:t>
            </a:r>
            <a:r>
              <a:rPr lang="hi-IN" sz="2000" dirty="0">
                <a:solidFill>
                  <a:srgbClr val="0070C0"/>
                </a:solidFill>
              </a:rPr>
              <a:t>सादगी और सरलता</a:t>
            </a:r>
            <a:r>
              <a:rPr lang="en-IN" sz="20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4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0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7105" y="1460310"/>
            <a:ext cx="7506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2400" b="1" dirty="0">
                <a:solidFill>
                  <a:srgbClr val="0070C0"/>
                </a:solidFill>
              </a:rPr>
              <a:t>कर्तव्यनिष्ठा</a:t>
            </a:r>
            <a:endParaRPr lang="hi-IN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i-IN" sz="2400" b="1" dirty="0">
                <a:solidFill>
                  <a:srgbClr val="002060"/>
                </a:solidFill>
              </a:rPr>
              <a:t>अपने कर्तव्य का निेष्ठापूर्वक पालन करके समाज की व्यवस्था को बेहतर बनाने का हम संकल्प लेते हैं|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05" y="3487089"/>
            <a:ext cx="7506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2400" b="1" dirty="0">
                <a:solidFill>
                  <a:srgbClr val="0070C0"/>
                </a:solidFill>
              </a:rPr>
              <a:t>सेवाभाव</a:t>
            </a:r>
            <a:endParaRPr lang="hi-IN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i-IN" sz="2400" b="1" dirty="0">
                <a:solidFill>
                  <a:srgbClr val="002060"/>
                </a:solidFill>
              </a:rPr>
              <a:t>समाज में दुर्बल और जरूरतमंदों की सेवा कर उन्हें सुख पहुंचाने का जीवन भर प्रयास करने का हम संकल्प लेते हैं।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716" y="549721"/>
            <a:ext cx="3163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>
                <a:solidFill>
                  <a:srgbClr val="FF0000"/>
                </a:solidFill>
              </a:rPr>
              <a:t>सामाजिक संकल्प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7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7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ist_of_fi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0" y="366599"/>
            <a:ext cx="8638843" cy="538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7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9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68" y="530393"/>
            <a:ext cx="3909872" cy="526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6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613" y="835530"/>
            <a:ext cx="29791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70C0"/>
                </a:solidFill>
              </a:rPr>
              <a:t>REQUEST FORM FOR VALUE EDUCATION KIT</a:t>
            </a:r>
          </a:p>
        </p:txBody>
      </p:sp>
    </p:spTree>
    <p:extLst>
      <p:ext uri="{BB962C8B-B14F-4D97-AF65-F5344CB8AC3E}">
        <p14:creationId xmlns:p14="http://schemas.microsoft.com/office/powerpoint/2010/main" val="213678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28" y="290104"/>
            <a:ext cx="5002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Let’s us </a:t>
            </a:r>
            <a:r>
              <a:rPr lang="en-IN" sz="4400" b="1" dirty="0">
                <a:solidFill>
                  <a:srgbClr val="FF0000"/>
                </a:solidFill>
              </a:rPr>
              <a:t>reach </a:t>
            </a:r>
            <a:r>
              <a:rPr lang="en-IN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" y="1257179"/>
            <a:ext cx="7468279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10" name="Picture 4" descr="E:\H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82" y="1155576"/>
            <a:ext cx="7808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002060"/>
                </a:solidFill>
              </a:rPr>
              <a:t>All Students  – All School</a:t>
            </a:r>
          </a:p>
          <a:p>
            <a:r>
              <a:rPr lang="en-IN" sz="3600" b="1" dirty="0">
                <a:solidFill>
                  <a:srgbClr val="002060"/>
                </a:solidFill>
              </a:rPr>
              <a:t>All </a:t>
            </a:r>
            <a:r>
              <a:rPr lang="en-IN" sz="3600" b="1" dirty="0" err="1">
                <a:solidFill>
                  <a:srgbClr val="002060"/>
                </a:solidFill>
              </a:rPr>
              <a:t>Vidharthi</a:t>
            </a:r>
            <a:r>
              <a:rPr lang="en-IN" sz="3600" b="1" dirty="0">
                <a:solidFill>
                  <a:srgbClr val="002060"/>
                </a:solidFill>
              </a:rPr>
              <a:t> –  All </a:t>
            </a:r>
            <a:r>
              <a:rPr lang="en-IN" sz="3600" b="1" dirty="0" err="1">
                <a:solidFill>
                  <a:srgbClr val="002060"/>
                </a:solidFill>
              </a:rPr>
              <a:t>Vidyalaya</a:t>
            </a:r>
            <a:endParaRPr lang="en-I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9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106" y="798996"/>
            <a:ext cx="731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Let the Journey begin…</a:t>
            </a:r>
          </a:p>
          <a:p>
            <a:endParaRPr lang="en-IN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E:\Graphi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2" y="1704050"/>
            <a:ext cx="6334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2052" name="Picture 4" descr="E:\HF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832" y="2685262"/>
            <a:ext cx="7921591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000" b="1" dirty="0">
                <a:solidFill>
                  <a:srgbClr val="002060"/>
                </a:solidFill>
              </a:rPr>
              <a:t>काम ऐसा करें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hi-IN" sz="2000" b="1" dirty="0">
                <a:solidFill>
                  <a:srgbClr val="002060"/>
                </a:solidFill>
              </a:rPr>
              <a:t>जो पहचान बन जाये।</a:t>
            </a:r>
            <a:endParaRPr lang="en-I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</a:rPr>
              <a:t>				</a:t>
            </a:r>
            <a:r>
              <a:rPr lang="hi-IN" sz="2000" b="1" dirty="0">
                <a:solidFill>
                  <a:srgbClr val="002060"/>
                </a:solidFill>
              </a:rPr>
              <a:t>पांव से ऐसा चलें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hi-IN" sz="2000" b="1" dirty="0">
                <a:solidFill>
                  <a:srgbClr val="002060"/>
                </a:solidFill>
              </a:rPr>
              <a:t>जो निशान बन जाये।</a:t>
            </a:r>
            <a:endParaRPr lang="en-I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i-IN" sz="2000" b="1" dirty="0">
                <a:solidFill>
                  <a:srgbClr val="002060"/>
                </a:solidFill>
              </a:rPr>
              <a:t>जिंदगी ऐसी जीएं, जो मिशाल बन जाये।</a:t>
            </a:r>
            <a:endParaRPr lang="en-I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</a:rPr>
              <a:t>				</a:t>
            </a:r>
            <a:r>
              <a:rPr lang="hi-IN" sz="2000" b="1" dirty="0">
                <a:solidFill>
                  <a:srgbClr val="002060"/>
                </a:solidFill>
              </a:rPr>
              <a:t>नेतृत्व ऐसा करें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hi-IN" sz="2000" b="1" dirty="0">
                <a:solidFill>
                  <a:srgbClr val="002060"/>
                </a:solidFill>
              </a:rPr>
              <a:t>जो प्रमाण बन जाये।</a:t>
            </a:r>
            <a:endParaRPr lang="en-I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E:\HF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24288" y="349076"/>
            <a:ext cx="45577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dirty="0">
                <a:solidFill>
                  <a:srgbClr val="00B0F0"/>
                </a:solidFill>
              </a:rPr>
              <a:t>सच्ची शिक्षा पर जो लिखा, वह आज भी प्रासंगिक है। ‘‘मेरा ख्याल है कि सच्ची शिक्षा इसमें नहीं है कि आप बच्चों को अक्षरों का ज्ञान करा दें। </a:t>
            </a:r>
            <a:r>
              <a:rPr lang="hi-IN" altLang="en-US" sz="2400" b="1" dirty="0">
                <a:solidFill>
                  <a:srgbClr val="FF0000"/>
                </a:solidFill>
              </a:rPr>
              <a:t>सच्ची शिक्षा तो बच्चों के चरित्र-निर्माण में है।</a:t>
            </a:r>
            <a:r>
              <a:rPr lang="en-US" altLang="en-US" sz="2400" dirty="0">
                <a:solidFill>
                  <a:srgbClr val="00B0F0"/>
                </a:solidFill>
              </a:rPr>
              <a:t> </a:t>
            </a:r>
            <a:r>
              <a:rPr lang="hi-IN" altLang="en-US" sz="2400" dirty="0">
                <a:solidFill>
                  <a:srgbClr val="00B0F0"/>
                </a:solidFill>
              </a:rPr>
              <a:t>“ शिक्षा के समस्त कार्यों को एक ही शब्द में प्रकट किया जा सकता है और यह शब्द है नैतिकता।“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b="1" dirty="0">
                <a:solidFill>
                  <a:srgbClr val="00B0F0"/>
                </a:solidFill>
              </a:rPr>
              <a:t>-महात्मा गांधी</a:t>
            </a:r>
            <a:endParaRPr lang="en-US" altLang="en-US" sz="2400" dirty="0">
              <a:solidFill>
                <a:srgbClr val="00B0F0"/>
              </a:solidFill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5600"/>
            <a:ext cx="34448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5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HF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62400" y="554876"/>
            <a:ext cx="45926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dirty="0">
                <a:solidFill>
                  <a:srgbClr val="00B0F0"/>
                </a:solidFill>
                <a:ea typeface="Mangal"/>
                <a:cs typeface="Mangal"/>
              </a:rPr>
              <a:t>घर में बच्चों का लालन-पालन बड़े प्यार और स्नेह से किया जाता है. किंतु जब वे थोड़े बड़े होकर </a:t>
            </a:r>
            <a:r>
              <a:rPr lang="hi-IN" altLang="en-US" sz="2400" b="1" dirty="0">
                <a:solidFill>
                  <a:srgbClr val="FF0000"/>
                </a:solidFill>
                <a:ea typeface="Mangal"/>
                <a:cs typeface="Mangal"/>
              </a:rPr>
              <a:t>विद्यालय</a:t>
            </a:r>
            <a:r>
              <a:rPr lang="hi-IN" altLang="en-US" sz="2400" dirty="0">
                <a:solidFill>
                  <a:srgbClr val="FF0000"/>
                </a:solidFill>
                <a:ea typeface="Mangal"/>
                <a:cs typeface="Mangal"/>
              </a:rPr>
              <a:t> </a:t>
            </a:r>
            <a:r>
              <a:rPr lang="hi-IN" altLang="en-US" sz="2400" dirty="0">
                <a:solidFill>
                  <a:srgbClr val="00B0F0"/>
                </a:solidFill>
                <a:ea typeface="Mangal"/>
                <a:cs typeface="Mangal"/>
              </a:rPr>
              <a:t>जाने लायक होते हैं तो उन्हें </a:t>
            </a:r>
            <a:r>
              <a:rPr lang="hi-IN" altLang="en-US" sz="2400" b="1" dirty="0">
                <a:solidFill>
                  <a:srgbClr val="FF0000"/>
                </a:solidFill>
                <a:ea typeface="Mangal"/>
                <a:cs typeface="Mangal"/>
              </a:rPr>
              <a:t>मूल्य आधारित शिक्षा की जरूरत होती है</a:t>
            </a:r>
            <a:r>
              <a:rPr lang="en-US" altLang="en-US" sz="2400" dirty="0">
                <a:solidFill>
                  <a:srgbClr val="FF0000"/>
                </a:solidFill>
                <a:ea typeface="Mangal"/>
                <a:cs typeface="Mangal"/>
              </a:rPr>
              <a:t>|</a:t>
            </a:r>
            <a:r>
              <a:rPr lang="hi-IN" altLang="en-US" sz="2400" dirty="0">
                <a:solidFill>
                  <a:srgbClr val="FF0000"/>
                </a:solidFill>
                <a:ea typeface="Mangal"/>
                <a:cs typeface="Mangal"/>
              </a:rPr>
              <a:t> </a:t>
            </a:r>
            <a:r>
              <a:rPr lang="hi-IN" altLang="en-US" sz="2400" dirty="0">
                <a:solidFill>
                  <a:srgbClr val="00B0F0"/>
                </a:solidFill>
                <a:ea typeface="Mangal"/>
                <a:cs typeface="Mangal"/>
              </a:rPr>
              <a:t>ऐसे में विद्यालय के माहौल का बड़ा महत्व है जहां बच्चों का चरित्र निर्माण किया जाता है.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-</a:t>
            </a:r>
            <a:r>
              <a:rPr lang="hi-IN" altLang="en-US" sz="2400" b="1" dirty="0">
                <a:solidFill>
                  <a:srgbClr val="00B0F0"/>
                </a:solidFill>
                <a:ea typeface="Mangal"/>
                <a:cs typeface="Mangal"/>
              </a:rPr>
              <a:t>एपीजे अब्दुल कलाम </a:t>
            </a:r>
            <a:endParaRPr lang="en-US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2789" r="5464"/>
          <a:stretch>
            <a:fillRect/>
          </a:stretch>
        </p:blipFill>
        <p:spPr bwMode="auto">
          <a:xfrm>
            <a:off x="228600" y="376238"/>
            <a:ext cx="3479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E:\HF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208463" y="511175"/>
            <a:ext cx="46878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>
                <a:solidFill>
                  <a:srgbClr val="00B0F0"/>
                </a:solidFill>
              </a:rPr>
              <a:t>शिक्षा के द्वारा व्यक्ति के व्यक्तित्व का विकास होता है । व्यक्तित्व के उत्तम विकास के लिए </a:t>
            </a:r>
            <a:r>
              <a:rPr lang="hi-IN" altLang="en-US" sz="2400" b="1">
                <a:solidFill>
                  <a:srgbClr val="FF0000"/>
                </a:solidFill>
              </a:rPr>
              <a:t>शिक्षा का स्वरूप आदर्शों से युक्त होना चाहिए </a:t>
            </a:r>
            <a:r>
              <a:rPr lang="hi-IN" altLang="en-US" sz="2400">
                <a:solidFill>
                  <a:srgbClr val="FF0000"/>
                </a:solidFill>
              </a:rPr>
              <a:t>। </a:t>
            </a:r>
            <a:r>
              <a:rPr lang="hi-IN" altLang="en-US" sz="2400">
                <a:solidFill>
                  <a:srgbClr val="00B0F0"/>
                </a:solidFill>
              </a:rPr>
              <a:t>हमारी माटी में आदर्शों की कमी नहीं है । शिक्षा द्वारा ही हम नवयुवकों में राष्ट्रप्रेम की भावना जाग्रत कर सकते हैं ।</a:t>
            </a:r>
            <a:endParaRPr lang="en-US" altLang="en-US" sz="2400">
              <a:solidFill>
                <a:srgbClr val="00B0F0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b="1">
                <a:solidFill>
                  <a:srgbClr val="00B0F0"/>
                </a:solidFill>
              </a:rPr>
              <a:t>-अटल बिहारी बाजपेयी</a:t>
            </a:r>
            <a:endParaRPr lang="en-US" altLang="en-US" sz="2400" b="1">
              <a:solidFill>
                <a:srgbClr val="00B0F0"/>
              </a:solidFill>
            </a:endParaRP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30200"/>
            <a:ext cx="3690937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9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3145"/>
          <a:stretch>
            <a:fillRect/>
          </a:stretch>
        </p:blipFill>
        <p:spPr bwMode="auto">
          <a:xfrm>
            <a:off x="142875" y="65722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19575" y="838200"/>
            <a:ext cx="45053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>
                <a:solidFill>
                  <a:srgbClr val="00B0F0"/>
                </a:solidFill>
              </a:rPr>
              <a:t>हम सब भ्रम के शिकार है कि सि़र्फ नौकरी प्राप्त करने के लिए अध्ययन का महत्व है। </a:t>
            </a:r>
            <a:endParaRPr lang="en-US" altLang="en-US" sz="240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>
                <a:solidFill>
                  <a:srgbClr val="00B0F0"/>
                </a:solidFill>
              </a:rPr>
              <a:t>वास्तव में, एक </a:t>
            </a:r>
            <a:r>
              <a:rPr lang="hi-IN" altLang="en-US" sz="2400">
                <a:solidFill>
                  <a:srgbClr val="FF0000"/>
                </a:solidFill>
              </a:rPr>
              <a:t>आदर्श एवं कलात्मक जीवन के लिए नैतिक शिक्षा का होना आवश्यक है।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F0"/>
                </a:solidFill>
              </a:rPr>
              <a:t>			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F0"/>
                </a:solidFill>
              </a:rPr>
              <a:t>		</a:t>
            </a:r>
            <a:r>
              <a:rPr lang="hi-IN" altLang="en-US" sz="2400" b="1">
                <a:solidFill>
                  <a:srgbClr val="00B0F0"/>
                </a:solidFill>
              </a:rPr>
              <a:t>-</a:t>
            </a:r>
            <a:r>
              <a:rPr lang="en-US" altLang="en-US" sz="2400" b="1">
                <a:solidFill>
                  <a:srgbClr val="00B0F0"/>
                </a:solidFill>
              </a:rPr>
              <a:t> </a:t>
            </a:r>
            <a:r>
              <a:rPr lang="hi-IN" altLang="en-US" sz="2400" b="1">
                <a:solidFill>
                  <a:srgbClr val="00B0F0"/>
                </a:solidFill>
              </a:rPr>
              <a:t>नरेन्द्र मोदी</a:t>
            </a:r>
            <a:endParaRPr lang="en-US" altLang="en-US" sz="2400" b="1">
              <a:solidFill>
                <a:srgbClr val="00B0F0"/>
              </a:solidFill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E:\HF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2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219575" y="838200"/>
            <a:ext cx="4594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>
                <a:solidFill>
                  <a:srgbClr val="00B0F0"/>
                </a:solidFill>
              </a:rPr>
              <a:t>जीवन में जितना उपयोग गणित, विज्ञान या कला की शिक्षा का है उससे कहीं </a:t>
            </a:r>
            <a:r>
              <a:rPr lang="hi-IN" altLang="en-US" sz="2400">
                <a:solidFill>
                  <a:srgbClr val="FF0000"/>
                </a:solidFill>
              </a:rPr>
              <a:t>अधिक उपयोग एक बालक को नैतिक शिक्षा का होता है।</a:t>
            </a:r>
            <a:endParaRPr lang="en-US" altLang="en-US" sz="240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i-IN" altLang="en-US" sz="2400">
              <a:solidFill>
                <a:srgbClr val="FF0000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i-IN" altLang="en-US" sz="2400" b="1">
                <a:solidFill>
                  <a:srgbClr val="00B0F0"/>
                </a:solidFill>
              </a:rPr>
              <a:t>-गोविन्ददेव गिरिजी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5160963"/>
            <a:ext cx="8524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HF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000"/>
            <a:ext cx="3822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656" y="269051"/>
            <a:ext cx="616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Effects of VALUE BASED Education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3313" y="894100"/>
            <a:ext cx="308738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आदर्श माता</a:t>
            </a:r>
            <a:r>
              <a:rPr lang="en-IN" sz="1600" b="1" dirty="0">
                <a:solidFill>
                  <a:srgbClr val="5164A1"/>
                </a:solidFill>
              </a:rPr>
              <a:t>-</a:t>
            </a:r>
            <a:r>
              <a:rPr lang="hi-IN" sz="1600" b="1" dirty="0">
                <a:solidFill>
                  <a:srgbClr val="5164A1"/>
                </a:solidFill>
              </a:rPr>
              <a:t>पिता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आज्ञाकारी संतान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 err="1">
                <a:solidFill>
                  <a:srgbClr val="5164A1"/>
                </a:solidFill>
              </a:rPr>
              <a:t>राष्ट्रनिर्माता</a:t>
            </a:r>
            <a:r>
              <a:rPr lang="hi-IN" sz="1600" b="1" dirty="0">
                <a:solidFill>
                  <a:srgbClr val="5164A1"/>
                </a:solidFill>
              </a:rPr>
              <a:t> शिक्षक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चरित्रवान विद्यार्थी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 err="1">
                <a:solidFill>
                  <a:srgbClr val="5164A1"/>
                </a:solidFill>
              </a:rPr>
              <a:t>सेवाभावी</a:t>
            </a:r>
            <a:r>
              <a:rPr lang="hi-IN" sz="1600" b="1" dirty="0">
                <a:solidFill>
                  <a:srgbClr val="5164A1"/>
                </a:solidFill>
              </a:rPr>
              <a:t> चिकित्सक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न्यायप्रिय सरकार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दूरदर्शी नेता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देशभक्त नागरिक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ईमानदार प्रशासक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उत्तरदायी अधिकारी 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 err="1">
                <a:solidFill>
                  <a:srgbClr val="5164A1"/>
                </a:solidFill>
              </a:rPr>
              <a:t>विकासपरायण</a:t>
            </a:r>
            <a:r>
              <a:rPr lang="hi-IN" sz="1600" b="1" dirty="0">
                <a:solidFill>
                  <a:srgbClr val="5164A1"/>
                </a:solidFill>
              </a:rPr>
              <a:t> उद्यमी  </a:t>
            </a:r>
            <a:endParaRPr lang="en-IN" sz="1600" b="1" dirty="0">
              <a:solidFill>
                <a:srgbClr val="5164A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600" b="1" dirty="0">
                <a:solidFill>
                  <a:srgbClr val="5164A1"/>
                </a:solidFill>
              </a:rPr>
              <a:t>कर्तव्यपरायण कर्मचारी </a:t>
            </a:r>
            <a:br>
              <a:rPr lang="hi-IN" sz="1600" b="1" dirty="0">
                <a:solidFill>
                  <a:srgbClr val="5164A1"/>
                </a:solidFill>
              </a:rPr>
            </a:br>
            <a:endParaRPr lang="en-IN" sz="1400" b="1" dirty="0">
              <a:solidFill>
                <a:srgbClr val="51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189" y="816044"/>
            <a:ext cx="30873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Parents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Obedient Child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 Building Teacher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Virtuous Student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Doctors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Government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Visionary Leaders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Patriotic Citizens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 Administrators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Accountable Officers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Industrialist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51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Dutiful Workers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5161004"/>
            <a:ext cx="852836" cy="1081680"/>
          </a:xfrm>
          <a:prstGeom prst="rect">
            <a:avLst/>
          </a:prstGeom>
        </p:spPr>
      </p:pic>
      <p:pic>
        <p:nvPicPr>
          <p:cNvPr id="7" name="Picture 4" descr="E:\H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5490325"/>
            <a:ext cx="1600734" cy="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9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"/>
            <a:ext cx="9143048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08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590</Words>
  <Application>Microsoft Office PowerPoint</Application>
  <PresentationFormat>On-screen Show (4:3)</PresentationFormat>
  <Paragraphs>95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</dc:creator>
  <cp:lastModifiedBy>Prakash Mishra</cp:lastModifiedBy>
  <cp:revision>199</cp:revision>
  <dcterms:created xsi:type="dcterms:W3CDTF">2013-03-21T15:37:44Z</dcterms:created>
  <dcterms:modified xsi:type="dcterms:W3CDTF">2016-11-23T09:48:58Z</dcterms:modified>
</cp:coreProperties>
</file>